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344" r:id="rId2"/>
    <p:sldId id="398" r:id="rId3"/>
    <p:sldId id="345" r:id="rId4"/>
    <p:sldId id="401" r:id="rId5"/>
    <p:sldId id="438" r:id="rId6"/>
    <p:sldId id="420" r:id="rId7"/>
    <p:sldId id="439" r:id="rId8"/>
    <p:sldId id="440" r:id="rId9"/>
    <p:sldId id="441" r:id="rId10"/>
    <p:sldId id="442" r:id="rId11"/>
    <p:sldId id="444" r:id="rId12"/>
    <p:sldId id="445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4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200"/>
    <a:srgbClr val="ED7D31"/>
    <a:srgbClr val="4472C4"/>
    <a:srgbClr val="CC5D08"/>
    <a:srgbClr val="DA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1887" autoAdjust="0"/>
  </p:normalViewPr>
  <p:slideViewPr>
    <p:cSldViewPr snapToGrid="0">
      <p:cViewPr varScale="1">
        <p:scale>
          <a:sx n="107" d="100"/>
          <a:sy n="107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mc.io/notebooks/GLM-hierarchical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twiecki.io/blog/2017/02/08/bayesian-hierchical-non-centere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mc.io/notebooks/GLM-hierarchical.html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twiecki.io/blog/2017/02/08/bayesian-hierchical-non-centere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mc.io/notebooks/GLM-hierarchical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twiecki.io/blog/2017/02/08/bayesian-hierchical-non-centered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mc.io/notebooks/GLM-hierarchical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twiecki.io/blog/2017/02/08/bayesian-hierchical-non-centere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mc.io/notebooks/GLM-hierarchical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twiecki.io/blog/2017/02/08/bayesian-hierchical-non-center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7BA8C-E58E-4191-B6C7-A2F7CC2BDCB0}"/>
              </a:ext>
            </a:extLst>
          </p:cNvPr>
          <p:cNvSpPr txBox="1"/>
          <p:nvPr/>
        </p:nvSpPr>
        <p:spPr>
          <a:xfrm>
            <a:off x="266701" y="5691187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DS6040 Summer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Teague R. Henry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56C5D-4F8E-47EA-A87C-6F3764F9FB5B}"/>
              </a:ext>
            </a:extLst>
          </p:cNvPr>
          <p:cNvSpPr/>
          <p:nvPr/>
        </p:nvSpPr>
        <p:spPr>
          <a:xfrm>
            <a:off x="0" y="1214657"/>
            <a:ext cx="12192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 Cond" panose="020B0706030402020204" pitchFamily="34" charset="0"/>
                <a:cs typeface="Arial"/>
                <a:sym typeface="Arial"/>
              </a:rPr>
              <a:t>Estimation Part </a:t>
            </a:r>
            <a:r>
              <a:rPr lang="en-US" sz="6600" dirty="0">
                <a:latin typeface="Franklin Gothic Demi Cond" panose="020B0706030402020204" pitchFamily="34" charset="0"/>
              </a:rPr>
              <a:t>III</a:t>
            </a: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 Cond" panose="020B0706030402020204" pitchFamily="34" charset="0"/>
                <a:cs typeface="Arial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Bayesian Modeling and Bayesian Model Averaging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Module 7 Live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Session (7/06/2021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)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C56600A-8EBF-4267-A4D6-47D02CAC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09" y="5766438"/>
            <a:ext cx="4806696" cy="893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245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F66C-9EAE-4231-B39F-22373D90C959}"/>
              </a:ext>
            </a:extLst>
          </p:cNvPr>
          <p:cNvSpPr txBox="1"/>
          <p:nvPr/>
        </p:nvSpPr>
        <p:spPr>
          <a:xfrm>
            <a:off x="-2" y="6094519"/>
            <a:ext cx="5315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example is a combination of </a:t>
            </a:r>
            <a:r>
              <a:rPr lang="en-US" sz="1100" dirty="0" err="1">
                <a:solidFill>
                  <a:schemeClr val="bg1"/>
                </a:solidFill>
              </a:rPr>
              <a:t>Danne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Elbers</a:t>
            </a:r>
            <a:r>
              <a:rPr lang="en-US" sz="1100" dirty="0">
                <a:solidFill>
                  <a:schemeClr val="bg1"/>
                </a:solidFill>
              </a:rPr>
              <a:t> &amp;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https://docs.pymc.io/notebooks/GLM-hierarchical.html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And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https://twiecki.io/blog/2017/02/08/bayesian-hierchical-non-centered/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88B01D6-8E25-4A83-ABA4-B4AEA62C8651}"/>
              </a:ext>
            </a:extLst>
          </p:cNvPr>
          <p:cNvSpPr txBox="1">
            <a:spLocks/>
          </p:cNvSpPr>
          <p:nvPr/>
        </p:nvSpPr>
        <p:spPr>
          <a:xfrm>
            <a:off x="4930588" y="1016973"/>
            <a:ext cx="7064188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Franklin Gothic Book" panose="020B0503020102020204" pitchFamily="34" charset="0"/>
              </a:rPr>
              <a:t>Hierarchical Model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54 divergences, ESS &lt; 200 for some parameters.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Substantial variability in the county level intercept, with less in the county level effect of basement.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Overall, this might seem like it looks good to report…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The black bars denote divergence events.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07DED9-1E02-4D21-9078-FB1521A93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882" y="1016973"/>
            <a:ext cx="4335929" cy="50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245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F66C-9EAE-4231-B39F-22373D90C959}"/>
              </a:ext>
            </a:extLst>
          </p:cNvPr>
          <p:cNvSpPr txBox="1"/>
          <p:nvPr/>
        </p:nvSpPr>
        <p:spPr>
          <a:xfrm>
            <a:off x="-2" y="6094519"/>
            <a:ext cx="5315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example is a combination of </a:t>
            </a:r>
            <a:r>
              <a:rPr lang="en-US" sz="1100" dirty="0" err="1">
                <a:solidFill>
                  <a:schemeClr val="bg1"/>
                </a:solidFill>
              </a:rPr>
              <a:t>Danne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Elbers</a:t>
            </a:r>
            <a:r>
              <a:rPr lang="en-US" sz="1100" dirty="0">
                <a:solidFill>
                  <a:schemeClr val="bg1"/>
                </a:solidFill>
              </a:rPr>
              <a:t> &amp;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https://docs.pymc.io/notebooks/GLM-hierarchical.html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And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https://twiecki.io/blog/2017/02/08/bayesian-hierchical-non-centered/</a:t>
            </a:r>
            <a:endParaRPr 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88B01D6-8E25-4A83-ABA4-B4AEA62C8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224" y="1093558"/>
                <a:ext cx="7064188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Divergences happened at the bottom of the funnel.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Here, as the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goes to 0, the county level slopes need to converge to the group mean.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That’s a very steep point in the funnel, and the NUTS sampler is having a hard time sampling.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Solution –</a:t>
                </a:r>
              </a:p>
              <a:p>
                <a:pPr lvl="1" indent="-457200"/>
                <a:r>
                  <a:rPr lang="en-US" dirty="0" err="1">
                    <a:latin typeface="Franklin Gothic Book" panose="020B0503020102020204" pitchFamily="34" charset="0"/>
                  </a:rPr>
                  <a:t>Reparameterize</a:t>
                </a:r>
                <a:r>
                  <a:rPr lang="en-US" dirty="0">
                    <a:latin typeface="Franklin Gothic Book" panose="020B0503020102020204" pitchFamily="34" charset="0"/>
                  </a:rPr>
                  <a:t> so that slopes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lvl="1" indent="-45720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the overall effect of basement</a:t>
                </a:r>
              </a:p>
              <a:p>
                <a:pPr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the country </a:t>
                </a:r>
                <a:r>
                  <a:rPr lang="en-US">
                    <a:latin typeface="Franklin Gothic Book" panose="020B0503020102020204" pitchFamily="34" charset="0"/>
                  </a:rPr>
                  <a:t>specific offset</a:t>
                </a: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88B01D6-8E25-4A83-ABA4-B4AEA62C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24" y="1093558"/>
                <a:ext cx="7064188" cy="4994773"/>
              </a:xfrm>
              <a:prstGeom prst="rect">
                <a:avLst/>
              </a:prstGeom>
              <a:blipFill>
                <a:blip r:embed="rId5"/>
                <a:stretch>
                  <a:fillRect l="-17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DFC6470F-57F3-401A-AB00-3C6DEBD3D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8638" y="1218453"/>
            <a:ext cx="4421094" cy="4421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910E5-CC24-4104-AA90-EC12DE7C159E}"/>
              </a:ext>
            </a:extLst>
          </p:cNvPr>
          <p:cNvSpPr/>
          <p:nvPr/>
        </p:nvSpPr>
        <p:spPr>
          <a:xfrm>
            <a:off x="8634956" y="4370521"/>
            <a:ext cx="1740197" cy="715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9249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Bayes- Non-Centered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F66C-9EAE-4231-B39F-22373D90C959}"/>
              </a:ext>
            </a:extLst>
          </p:cNvPr>
          <p:cNvSpPr txBox="1"/>
          <p:nvPr/>
        </p:nvSpPr>
        <p:spPr>
          <a:xfrm>
            <a:off x="-2" y="6094519"/>
            <a:ext cx="5315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example is a combination of </a:t>
            </a:r>
            <a:r>
              <a:rPr lang="en-US" sz="1100" dirty="0" err="1">
                <a:solidFill>
                  <a:schemeClr val="bg1"/>
                </a:solidFill>
              </a:rPr>
              <a:t>Danne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Elbers</a:t>
            </a:r>
            <a:r>
              <a:rPr lang="en-US" sz="1100" dirty="0">
                <a:solidFill>
                  <a:schemeClr val="bg1"/>
                </a:solidFill>
              </a:rPr>
              <a:t> &amp;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https://docs.pymc.io/notebooks/GLM-hierarchical.html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And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https://twiecki.io/blog/2017/02/08/bayesian-hierchical-non-centered/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EE6BF41-09D2-492E-A7CD-A0BB9F2F8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7" b="1"/>
          <a:stretch/>
        </p:blipFill>
        <p:spPr>
          <a:xfrm>
            <a:off x="139781" y="1075765"/>
            <a:ext cx="3404784" cy="495087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048724-5CCB-4D7A-BD39-3F76177BCC74}"/>
              </a:ext>
            </a:extLst>
          </p:cNvPr>
          <p:cNvSpPr txBox="1">
            <a:spLocks/>
          </p:cNvSpPr>
          <p:nvPr/>
        </p:nvSpPr>
        <p:spPr>
          <a:xfrm>
            <a:off x="3965013" y="1032397"/>
            <a:ext cx="7064188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Franklin Gothic Book" panose="020B0503020102020204" pitchFamily="34" charset="0"/>
              </a:rPr>
              <a:t>Fewer divergences, and more uniformly distributed.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The centered vs non-centered models are statistically equivalent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Hierarchical model let county differences in average radon come through.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This radically improves our predictive power.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Reparameterization fixed issues with slope estimation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Usually easier to sample from things with known means. That trick worked here.</a:t>
            </a:r>
          </a:p>
        </p:txBody>
      </p:sp>
    </p:spTree>
    <p:extLst>
      <p:ext uri="{BB962C8B-B14F-4D97-AF65-F5344CB8AC3E}">
        <p14:creationId xmlns:p14="http://schemas.microsoft.com/office/powerpoint/2010/main" val="47342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101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Ensemble Methods in Machine Learning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048724-5CCB-4D7A-BD39-3F76177BCC74}"/>
              </a:ext>
            </a:extLst>
          </p:cNvPr>
          <p:cNvSpPr txBox="1">
            <a:spLocks/>
          </p:cNvSpPr>
          <p:nvPr/>
        </p:nvSpPr>
        <p:spPr>
          <a:xfrm>
            <a:off x="139781" y="970073"/>
            <a:ext cx="11711560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Franklin Gothic Book" panose="020B0503020102020204" pitchFamily="34" charset="0"/>
              </a:rPr>
              <a:t>Individual models are prone to issues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Did you choose the right model specification?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Is the sample truly representative?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Is the model overfit?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One solution is to combine multiple models into an </a:t>
            </a:r>
            <a:r>
              <a:rPr lang="en-US" b="1" i="1" dirty="0">
                <a:latin typeface="Franklin Gothic Book" panose="020B0503020102020204" pitchFamily="34" charset="0"/>
              </a:rPr>
              <a:t>ensemble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Bagging, Boosting, Random Forests are all ensemble methods</a:t>
            </a:r>
          </a:p>
          <a:p>
            <a:pPr marL="0" indent="0">
              <a:buNone/>
            </a:pPr>
            <a:endParaRPr lang="en-US" b="1" i="1" dirty="0">
              <a:latin typeface="Franklin Gothic Book" panose="020B05030201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Franklin Gothic Book" panose="020B0503020102020204" pitchFamily="34" charset="0"/>
              </a:rPr>
              <a:t>Bayesian Model Averaging was the first ensemble method!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46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Averaging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81" y="970073"/>
                <a:ext cx="11711560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be the data, which doesn’t change across models. </a:t>
                </a:r>
              </a:p>
              <a:p>
                <a:pPr indent="-4572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a </a:t>
                </a:r>
                <a:r>
                  <a:rPr lang="en-US" b="1" u="sng" dirty="0">
                    <a:latin typeface="Franklin Gothic Book" panose="020B0503020102020204" pitchFamily="34" charset="0"/>
                  </a:rPr>
                  <a:t>quantity of interest. </a:t>
                </a:r>
                <a:r>
                  <a:rPr lang="en-US" dirty="0">
                    <a:latin typeface="Franklin Gothic Book" panose="020B0503020102020204" pitchFamily="34" charset="0"/>
                  </a:rPr>
                  <a:t>This can be a parameter, or a prediction.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different models, all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present. 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are the model parameters for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1" y="970073"/>
                <a:ext cx="11711560" cy="4994773"/>
              </a:xfrm>
              <a:prstGeom prst="rect">
                <a:avLst/>
              </a:prstGeom>
              <a:blipFill>
                <a:blip r:embed="rId3"/>
                <a:stretch>
                  <a:fillRect l="-1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46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Averaging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81" y="970073"/>
                <a:ext cx="11711560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the posterior probability of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Note we are talking fairly abstractly about models here.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This is often approximated by the Bayesian Information Criteria (BIC), which is itself an approximation of the Bayes Factor</a:t>
                </a:r>
              </a:p>
              <a:p>
                <a:pPr lvl="1" indent="-457200"/>
                <a:endParaRPr lang="en-US" dirty="0">
                  <a:latin typeface="Franklin Gothic Book" panose="020B05030201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be the EAP estimate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from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. The Bayesian Model Averaged estimate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1" y="970073"/>
                <a:ext cx="11711560" cy="4994773"/>
              </a:xfrm>
              <a:prstGeom prst="rect">
                <a:avLst/>
              </a:prstGeom>
              <a:blipFill>
                <a:blip r:embed="rId3"/>
                <a:stretch>
                  <a:fillRect l="-1093" r="-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2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46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Averaging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81" y="1063600"/>
                <a:ext cx="11711560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b="1" u="sng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latin typeface="Franklin Gothic Book" panose="020B0503020102020204" pitchFamily="34" charset="0"/>
                  </a:rPr>
                  <a:t>What are we doing here?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We have a number of models (perhaps different features for a regression)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We want to combine our predictions (or parameter estimates), but we also know that some models are going to be better than others.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So, using Bayes Theorem twice, we treat the choice of model as a probability distribution, and calculate how likely a given model is given the data.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We then use that to weight our predictions or parameter estimates.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1F048724-5CCB-4D7A-BD39-3F76177B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1" y="1063600"/>
                <a:ext cx="11711560" cy="4994773"/>
              </a:xfrm>
              <a:prstGeom prst="rect">
                <a:avLst/>
              </a:prstGeom>
              <a:blipFill>
                <a:blip r:embed="rId3"/>
                <a:stretch>
                  <a:fillRect l="-1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5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9528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Averaging - Issues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048724-5CCB-4D7A-BD39-3F76177BCC74}"/>
              </a:ext>
            </a:extLst>
          </p:cNvPr>
          <p:cNvSpPr txBox="1">
            <a:spLocks/>
          </p:cNvSpPr>
          <p:nvPr/>
        </p:nvSpPr>
        <p:spPr>
          <a:xfrm>
            <a:off x="139781" y="970073"/>
            <a:ext cx="11711560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BMA seems simple, but is not that straightforward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What space of models are you looking over?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All posterior probabilities for models are relative to the set of models you are examining.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You’ll need to fit each model individually, are they easy to estimate?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You might have 1000s of models to estimate.</a:t>
            </a:r>
          </a:p>
          <a:p>
            <a:pPr lvl="2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Most applications of BMA rely on properties of the general linear model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i.e. linear, logistic regression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Taking advantage of conjugate prior distributions.</a:t>
            </a:r>
          </a:p>
          <a:p>
            <a:pPr marL="0" indent="0">
              <a:buNone/>
            </a:pPr>
            <a:r>
              <a:rPr lang="en-US" b="1" u="sng" dirty="0">
                <a:latin typeface="Franklin Gothic Book" panose="020B0503020102020204" pitchFamily="34" charset="0"/>
              </a:rPr>
              <a:t>Word of Warning:</a:t>
            </a:r>
            <a:r>
              <a:rPr lang="en-US" dirty="0">
                <a:latin typeface="Franklin Gothic Book" panose="020B0503020102020204" pitchFamily="34" charset="0"/>
              </a:rPr>
              <a:t> BMA is a very complex field, with many super advanced methods that solve important issues (e.g. mixtures of hyper g-priors). Think carefully when applying BMA.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1192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Averaging- Wine Alcohol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D90B13-E6C1-4E02-B81C-09B74EFA0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70694"/>
              </p:ext>
            </p:extLst>
          </p:nvPr>
        </p:nvGraphicFramePr>
        <p:xfrm>
          <a:off x="7380941" y="1572708"/>
          <a:ext cx="3777129" cy="3830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17787">
                  <a:extLst>
                    <a:ext uri="{9D8B030D-6E8A-4147-A177-3AD203B41FA5}">
                      <a16:colId xmlns:a16="http://schemas.microsoft.com/office/drawing/2014/main" val="59268891"/>
                    </a:ext>
                  </a:extLst>
                </a:gridCol>
                <a:gridCol w="1859342">
                  <a:extLst>
                    <a:ext uri="{9D8B030D-6E8A-4147-A177-3AD203B41FA5}">
                      <a16:colId xmlns:a16="http://schemas.microsoft.com/office/drawing/2014/main" val="381045127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 of Variable Inclusion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84601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Fixed Acidity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5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Volatile Acidity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6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Citric Acid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Residual Sugar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8967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Chlorides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3249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Free Sulfur Dioxide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88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Sulfur Dioxide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710475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532530"/>
                  </a:ext>
                </a:extLst>
              </a:tr>
              <a:tr h="181187">
                <a:tc>
                  <a:txBody>
                    <a:bodyPr/>
                    <a:lstStyle/>
                    <a:p>
                      <a:r>
                        <a:rPr lang="en-US" dirty="0"/>
                        <a:t>pH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2785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Sulphates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255227"/>
                  </a:ext>
                </a:extLst>
              </a:tr>
            </a:tbl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D9FDD7-811E-444E-845E-0552557BC1C2}"/>
              </a:ext>
            </a:extLst>
          </p:cNvPr>
          <p:cNvSpPr txBox="1">
            <a:spLocks/>
          </p:cNvSpPr>
          <p:nvPr/>
        </p:nvSpPr>
        <p:spPr>
          <a:xfrm>
            <a:off x="139781" y="970073"/>
            <a:ext cx="6852690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Recall that we used Bayesian Regression to predict red wine alcohol content from just 2 other predictors.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Question: What are the best predictors of alcohol content?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Answer: Use BMA to compute variable inclusion probabilities!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Variable Inclusion Probabilities –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Represents how “often” a variable is in a good model</a:t>
            </a:r>
          </a:p>
        </p:txBody>
      </p:sp>
    </p:spTree>
    <p:extLst>
      <p:ext uri="{BB962C8B-B14F-4D97-AF65-F5344CB8AC3E}">
        <p14:creationId xmlns:p14="http://schemas.microsoft.com/office/powerpoint/2010/main" val="7049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71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Summary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D9FDD7-811E-444E-845E-0552557BC1C2}"/>
              </a:ext>
            </a:extLst>
          </p:cNvPr>
          <p:cNvSpPr txBox="1">
            <a:spLocks/>
          </p:cNvSpPr>
          <p:nvPr/>
        </p:nvSpPr>
        <p:spPr>
          <a:xfrm>
            <a:off x="139781" y="970073"/>
            <a:ext cx="11445862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Hierarchical Models –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Allow parameters to be random variables with respect to clustering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Useful for modeling nested data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Not modeling nested data is problematic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Bayesian Model Averaging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Theoretically, any set of models can be averaged together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Practically, you should really only be averaging regression-type models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If you’d like to use advanced BMA methods, just be very cautious, there are a number of paradoxes that can occur with BMA…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For example – with huge amounts of data, standard BMA selects 1 model and ignores the rest.</a:t>
            </a:r>
          </a:p>
        </p:txBody>
      </p:sp>
    </p:spTree>
    <p:extLst>
      <p:ext uri="{BB962C8B-B14F-4D97-AF65-F5344CB8AC3E}">
        <p14:creationId xmlns:p14="http://schemas.microsoft.com/office/powerpoint/2010/main" val="16228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571500" indent="-571500"/>
            <a:r>
              <a:rPr lang="en-US" sz="4000" dirty="0">
                <a:latin typeface="Franklin Gothic Book" panose="020B0503020102020204" pitchFamily="34" charset="0"/>
              </a:rPr>
              <a:t>Resubmission HW1 deadline 7/9</a:t>
            </a:r>
          </a:p>
          <a:p>
            <a:pPr marL="571500" indent="-571500"/>
            <a:r>
              <a:rPr lang="en-US" sz="4000" dirty="0">
                <a:latin typeface="Franklin Gothic Book" panose="020B0503020102020204" pitchFamily="34" charset="0"/>
              </a:rPr>
              <a:t>HW3 Due 7/16</a:t>
            </a:r>
          </a:p>
          <a:p>
            <a:pPr marL="0" indent="0">
              <a:buNone/>
            </a:pPr>
            <a:endParaRPr lang="en-US" sz="4000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988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Course Updates</a:t>
            </a:r>
          </a:p>
        </p:txBody>
      </p:sp>
    </p:spTree>
    <p:extLst>
      <p:ext uri="{BB962C8B-B14F-4D97-AF65-F5344CB8AC3E}">
        <p14:creationId xmlns:p14="http://schemas.microsoft.com/office/powerpoint/2010/main" val="42554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Homework 4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048724-5CCB-4D7A-BD39-3F76177BCC74}"/>
              </a:ext>
            </a:extLst>
          </p:cNvPr>
          <p:cNvSpPr txBox="1">
            <a:spLocks/>
          </p:cNvSpPr>
          <p:nvPr/>
        </p:nvSpPr>
        <p:spPr>
          <a:xfrm>
            <a:off x="139781" y="970073"/>
            <a:ext cx="11562148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Franklin Gothic Book" panose="020B0503020102020204" pitchFamily="34" charset="0"/>
              </a:rPr>
              <a:t>Homework 4 will involve fitting Bayesian hierarchical models to data.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You will fit GLMs using PyMC3s GLM interface rather than building each piece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I’ll provide a notebook walking you through an example that will build up to the HW problem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Implementation should be simple/straight forward. Focus on interpretation…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You will also use BMA to further explore the white wine dataset!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Using Bill </a:t>
            </a:r>
            <a:r>
              <a:rPr lang="en-US" dirty="0" err="1">
                <a:latin typeface="Franklin Gothic Book" panose="020B0503020102020204" pitchFamily="34" charset="0"/>
              </a:rPr>
              <a:t>Basener’s</a:t>
            </a:r>
            <a:r>
              <a:rPr lang="en-US" dirty="0">
                <a:latin typeface="Franklin Gothic Book" panose="020B0503020102020204" pitchFamily="34" charset="0"/>
              </a:rPr>
              <a:t> implementation of logistic regression BMA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Code will be provided!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Use BMA to both refine our predictions and to explore what are the best predictors of wine quality.</a:t>
            </a:r>
          </a:p>
        </p:txBody>
      </p:sp>
    </p:spTree>
    <p:extLst>
      <p:ext uri="{BB962C8B-B14F-4D97-AF65-F5344CB8AC3E}">
        <p14:creationId xmlns:p14="http://schemas.microsoft.com/office/powerpoint/2010/main" val="26690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Nested Data -  What is it, and why does it matter?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Hierarchical Bayesian Models in PyMC3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Ensemble Methods in 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Bayesian Model Averaging - GLMs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Franklin Gothic Book" panose="020B0503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9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408" y="1100255"/>
            <a:ext cx="5903801" cy="37026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The most used models, Bayesian or Frequentist, assume </a:t>
            </a:r>
            <a:r>
              <a:rPr lang="en-US" b="1" i="1" u="sng" dirty="0">
                <a:latin typeface="Franklin Gothic Book" panose="020B0503020102020204" pitchFamily="34" charset="0"/>
              </a:rPr>
              <a:t>conditional IID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Conditional on the model and data, all observations are identically and </a:t>
            </a:r>
            <a:r>
              <a:rPr lang="en-US" b="1" i="1" u="sng" dirty="0">
                <a:latin typeface="Franklin Gothic Book" panose="020B0503020102020204" pitchFamily="34" charset="0"/>
              </a:rPr>
              <a:t>independently</a:t>
            </a:r>
            <a:r>
              <a:rPr lang="en-US" dirty="0">
                <a:latin typeface="Franklin Gothic Book" panose="020B0503020102020204" pitchFamily="34" charset="0"/>
              </a:rPr>
              <a:t> distributed.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It is rare that any interesting data is conditionally IID.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Sales of big box stores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Students within classrooms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Medical history of family members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Violations of conditional IID are </a:t>
            </a:r>
            <a:r>
              <a:rPr lang="en-US" b="1" u="sng" dirty="0">
                <a:latin typeface="Franklin Gothic Book" panose="020B0503020102020204" pitchFamily="34" charset="0"/>
              </a:rPr>
              <a:t>Bad.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Nested Data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9FD92804-B466-4CA6-BED7-580BCA6DF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174" y="1055185"/>
            <a:ext cx="5143873" cy="50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Nested Data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9FD92804-B466-4CA6-BED7-580BCA6DF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021" y="1025739"/>
            <a:ext cx="5143873" cy="50687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1B8C67C-B43D-4E6E-BA90-9EEFB2361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4882" y="1044409"/>
            <a:ext cx="5143873" cy="5068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24D16-EBAA-4BE6-81C7-8B84991F74B0}"/>
              </a:ext>
            </a:extLst>
          </p:cNvPr>
          <p:cNvSpPr txBox="1"/>
          <p:nvPr/>
        </p:nvSpPr>
        <p:spPr>
          <a:xfrm>
            <a:off x="47812" y="6187152"/>
            <a:ext cx="7720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From https://paulvanderlaken.com/2017/09/27/simpsons-paradox-two-hr-examples-with-r-code/</a:t>
            </a:r>
          </a:p>
        </p:txBody>
      </p:sp>
    </p:spTree>
    <p:extLst>
      <p:ext uri="{BB962C8B-B14F-4D97-AF65-F5344CB8AC3E}">
        <p14:creationId xmlns:p14="http://schemas.microsoft.com/office/powerpoint/2010/main" val="32759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5407754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Also known as the aggregation paradox.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When the overall trend looks nothing like the actual within group trends.</a:t>
            </a:r>
          </a:p>
          <a:p>
            <a:pPr lvl="1" indent="-457200"/>
            <a:r>
              <a:rPr lang="en-US" b="1" u="sng" dirty="0">
                <a:latin typeface="Franklin Gothic Book" panose="020B0503020102020204" pitchFamily="34" charset="0"/>
              </a:rPr>
              <a:t>Can lead to completely incorrect conclusions.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Other consequences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Inflated standard errors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Reduction in power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Very </a:t>
            </a:r>
            <a:r>
              <a:rPr lang="en-US" dirty="0" err="1">
                <a:latin typeface="Franklin Gothic Book" panose="020B0503020102020204" pitchFamily="34" charset="0"/>
              </a:rPr>
              <a:t>very</a:t>
            </a:r>
            <a:r>
              <a:rPr lang="en-US" dirty="0">
                <a:latin typeface="Franklin Gothic Book" panose="020B0503020102020204" pitchFamily="34" charset="0"/>
              </a:rPr>
              <a:t> poor generalizability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328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Simpson’s Paradox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20755B0-F682-4E8C-87BB-C8FA9F0F7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5279" y="1025739"/>
            <a:ext cx="5143873" cy="50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5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5407754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Model the nesting structure by nesting your parameters.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Non-Hierarchical: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𝑆𝑎𝑙𝑎𝑟𝑦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𝑁𝑒𝑢𝑟𝑜𝑡𝑖𝑐𝑖𝑠𝑚</m:t>
                      </m:r>
                    </m:oMath>
                  </m:oMathPara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Hierarchical: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𝑒𝑑𝑢𝑐𝑎𝑡𝑖𝑜𝑛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𝑒𝑑𝑢𝑐𝑎𝑡𝑖𝑜𝑛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5407754" cy="4994773"/>
              </a:xfrm>
              <a:blipFill>
                <a:blip r:embed="rId2"/>
                <a:stretch>
                  <a:fillRect l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596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20755B0-F682-4E8C-87BB-C8FA9F0F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5279" y="1025739"/>
            <a:ext cx="5143873" cy="50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5903802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Radon data set (Gelman et al., 2007)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Radioactive gas that can seep into houses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Data from 85 Minnesota counties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Basements/soil types impact radon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Great dataset for demonstrating hierarchical Bayes!</a:t>
            </a:r>
          </a:p>
          <a:p>
            <a:pPr marL="457200" lvl="1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126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 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– Radon Example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F66C-9EAE-4231-B39F-22373D90C959}"/>
              </a:ext>
            </a:extLst>
          </p:cNvPr>
          <p:cNvSpPr txBox="1"/>
          <p:nvPr/>
        </p:nvSpPr>
        <p:spPr>
          <a:xfrm>
            <a:off x="-2" y="6094519"/>
            <a:ext cx="5315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example is a combination of </a:t>
            </a:r>
            <a:r>
              <a:rPr lang="en-US" sz="1100" dirty="0" err="1">
                <a:solidFill>
                  <a:schemeClr val="bg1"/>
                </a:solidFill>
              </a:rPr>
              <a:t>Danne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Elbers</a:t>
            </a:r>
            <a:r>
              <a:rPr lang="en-US" sz="1100" dirty="0">
                <a:solidFill>
                  <a:schemeClr val="bg1"/>
                </a:solidFill>
              </a:rPr>
              <a:t> &amp;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https://docs.pymc.io/notebooks/GLM-hierarchical.html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And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https://twiecki.io/blog/2017/02/08/bayesian-hierchical-non-centered/</a:t>
            </a:r>
            <a:endParaRPr 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88B01D6-8E25-4A83-ABA4-B4AEA62C8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4316" y="1044930"/>
                <a:ext cx="5903802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Non-Hierarchical Model</a:t>
                </a:r>
              </a:p>
              <a:p>
                <a:pPr marL="457200"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𝑅𝑎𝑑𝑜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Hierarchical Model</a:t>
                </a:r>
              </a:p>
              <a:p>
                <a:pPr marL="457200"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𝑅𝑎𝑑𝑜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88B01D6-8E25-4A83-ABA4-B4AEA62C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316" y="1044930"/>
                <a:ext cx="5903802" cy="4994773"/>
              </a:xfrm>
              <a:prstGeom prst="rect">
                <a:avLst/>
              </a:prstGeom>
              <a:blipFill>
                <a:blip r:embed="rId5"/>
                <a:stretch>
                  <a:fillRect l="-21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3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4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Hierarchical Bayes 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– Non-Hierarchical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FF66C-9EAE-4231-B39F-22373D90C959}"/>
              </a:ext>
            </a:extLst>
          </p:cNvPr>
          <p:cNvSpPr txBox="1"/>
          <p:nvPr/>
        </p:nvSpPr>
        <p:spPr>
          <a:xfrm>
            <a:off x="-2" y="6094519"/>
            <a:ext cx="5315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example is a combination of </a:t>
            </a:r>
            <a:r>
              <a:rPr lang="en-US" sz="1100" dirty="0" err="1">
                <a:solidFill>
                  <a:schemeClr val="bg1"/>
                </a:solidFill>
              </a:rPr>
              <a:t>Danne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Elbers</a:t>
            </a:r>
            <a:r>
              <a:rPr lang="en-US" sz="1100" dirty="0">
                <a:solidFill>
                  <a:schemeClr val="bg1"/>
                </a:solidFill>
              </a:rPr>
              <a:t> &amp;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https://docs.pymc.io/notebooks/GLM-hierarchical.html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And Thomas </a:t>
            </a:r>
            <a:r>
              <a:rPr lang="en-US" sz="1100" dirty="0" err="1">
                <a:solidFill>
                  <a:schemeClr val="bg1"/>
                </a:solidFill>
              </a:rPr>
              <a:t>Wiecki’s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https://twiecki.io/blog/2017/02/08/bayesian-hierchical-non-centered/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88B01D6-8E25-4A83-ABA4-B4AEA62C8651}"/>
              </a:ext>
            </a:extLst>
          </p:cNvPr>
          <p:cNvSpPr txBox="1">
            <a:spLocks/>
          </p:cNvSpPr>
          <p:nvPr/>
        </p:nvSpPr>
        <p:spPr>
          <a:xfrm>
            <a:off x="7273364" y="1044930"/>
            <a:ext cx="4634753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Franklin Gothic Book" panose="020B0503020102020204" pitchFamily="34" charset="0"/>
              </a:rPr>
              <a:t>Non-Hierarchical Model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Note that it converges, it looks fine.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Nested data doesn’t cause convergence issues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Nested data is a model misspecification issue…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BF62A9-1529-414D-8785-966999AD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41" y="1588247"/>
            <a:ext cx="7100047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64986</TotalTime>
  <Words>1469</Words>
  <Application>Microsoft Office PowerPoint</Application>
  <PresentationFormat>Widescreen</PresentationFormat>
  <Paragraphs>196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Franklin Gothic Book</vt:lpstr>
      <vt:lpstr>Franklin Gothic Demi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Basener</dc:creator>
  <cp:lastModifiedBy>Henry, Teague Rhine (ycp6wm)</cp:lastModifiedBy>
  <cp:revision>321</cp:revision>
  <dcterms:modified xsi:type="dcterms:W3CDTF">2021-07-07T00:12:55Z</dcterms:modified>
</cp:coreProperties>
</file>